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5" r:id="rId4"/>
    <p:sldId id="270" r:id="rId5"/>
    <p:sldId id="271" r:id="rId6"/>
    <p:sldId id="272" r:id="rId7"/>
    <p:sldId id="273" r:id="rId8"/>
    <p:sldId id="274" r:id="rId9"/>
    <p:sldId id="276" r:id="rId10"/>
    <p:sldId id="259" r:id="rId11"/>
    <p:sldId id="282" r:id="rId12"/>
    <p:sldId id="261" r:id="rId13"/>
    <p:sldId id="280" r:id="rId14"/>
    <p:sldId id="267" r:id="rId15"/>
    <p:sldId id="264" r:id="rId16"/>
    <p:sldId id="268" r:id="rId17"/>
    <p:sldId id="265" r:id="rId18"/>
    <p:sldId id="277" r:id="rId19"/>
    <p:sldId id="262" r:id="rId20"/>
    <p:sldId id="266" r:id="rId21"/>
    <p:sldId id="279" r:id="rId22"/>
    <p:sldId id="263" r:id="rId23"/>
    <p:sldId id="281" r:id="rId24"/>
    <p:sldId id="278" r:id="rId25"/>
    <p:sldId id="260" r:id="rId26"/>
    <p:sldId id="283" r:id="rId27"/>
    <p:sldId id="269" r:id="rId28"/>
    <p:sldId id="258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1" autoAdjust="0"/>
    <p:restoredTop sz="94626" autoAdjust="0"/>
  </p:normalViewPr>
  <p:slideViewPr>
    <p:cSldViewPr>
      <p:cViewPr varScale="1">
        <p:scale>
          <a:sx n="158" d="100"/>
          <a:sy n="158" d="100"/>
        </p:scale>
        <p:origin x="-218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2158F-4557-48A9-A1F1-2A6DD327FDD8}" type="datetimeFigureOut">
              <a:rPr lang="en-US" smtClean="0"/>
              <a:t>01/09/2013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26311-43CD-47E4-95C2-E3ED462B6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1508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2158F-4557-48A9-A1F1-2A6DD327FDD8}" type="datetimeFigureOut">
              <a:rPr lang="en-US" smtClean="0"/>
              <a:t>01/09/2013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26311-43CD-47E4-95C2-E3ED462B6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615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2158F-4557-48A9-A1F1-2A6DD327FDD8}" type="datetimeFigureOut">
              <a:rPr lang="en-US" smtClean="0"/>
              <a:t>01/09/2013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26311-43CD-47E4-95C2-E3ED462B6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426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2158F-4557-48A9-A1F1-2A6DD327FDD8}" type="datetimeFigureOut">
              <a:rPr lang="en-US" smtClean="0"/>
              <a:t>01/09/2013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26311-43CD-47E4-95C2-E3ED462B6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607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2158F-4557-48A9-A1F1-2A6DD327FDD8}" type="datetimeFigureOut">
              <a:rPr lang="en-US" smtClean="0"/>
              <a:t>01/09/2013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26311-43CD-47E4-95C2-E3ED462B6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019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2158F-4557-48A9-A1F1-2A6DD327FDD8}" type="datetimeFigureOut">
              <a:rPr lang="en-US" smtClean="0"/>
              <a:t>01/09/2013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26311-43CD-47E4-95C2-E3ED462B6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118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2158F-4557-48A9-A1F1-2A6DD327FDD8}" type="datetimeFigureOut">
              <a:rPr lang="en-US" smtClean="0"/>
              <a:t>01/09/2013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26311-43CD-47E4-95C2-E3ED462B6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200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2158F-4557-48A9-A1F1-2A6DD327FDD8}" type="datetimeFigureOut">
              <a:rPr lang="en-US" smtClean="0"/>
              <a:t>01/09/2013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26311-43CD-47E4-95C2-E3ED462B6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464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2158F-4557-48A9-A1F1-2A6DD327FDD8}" type="datetimeFigureOut">
              <a:rPr lang="en-US" smtClean="0"/>
              <a:t>01/09/2013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26311-43CD-47E4-95C2-E3ED462B6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417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2158F-4557-48A9-A1F1-2A6DD327FDD8}" type="datetimeFigureOut">
              <a:rPr lang="en-US" smtClean="0"/>
              <a:t>01/09/2013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26311-43CD-47E4-95C2-E3ED462B6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237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2158F-4557-48A9-A1F1-2A6DD327FDD8}" type="datetimeFigureOut">
              <a:rPr lang="en-US" smtClean="0"/>
              <a:t>01/09/2013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26311-43CD-47E4-95C2-E3ED462B6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798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32158F-4557-48A9-A1F1-2A6DD327FDD8}" type="datetimeFigureOut">
              <a:rPr lang="en-US" smtClean="0"/>
              <a:t>01/09/2013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826311-43CD-47E4-95C2-E3ED462B6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436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rielnet.com/cloud/Albums/Recent/10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Master Photo Library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Ariel Dynamics Inc.</a:t>
            </a:r>
          </a:p>
          <a:p>
            <a:r>
              <a:rPr lang="en-US" dirty="0" smtClean="0"/>
              <a:t>V1.1.9.0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45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Adobe Photoshop Lightroom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All photos are in one place</a:t>
            </a:r>
          </a:p>
          <a:p>
            <a:r>
              <a:rPr lang="en-US" dirty="0" smtClean="0"/>
              <a:t>All photos are properly organized and classified</a:t>
            </a:r>
          </a:p>
          <a:p>
            <a:r>
              <a:rPr lang="en-US" dirty="0" smtClean="0"/>
              <a:t>Use </a:t>
            </a:r>
            <a:r>
              <a:rPr lang="en-US" b="1" dirty="0" smtClean="0"/>
              <a:t>Adobe Photoshop Lightroom </a:t>
            </a:r>
            <a:r>
              <a:rPr lang="en-US" dirty="0" smtClean="0"/>
              <a:t>version 4.3</a:t>
            </a:r>
          </a:p>
          <a:p>
            <a:pPr lvl="1"/>
            <a:r>
              <a:rPr lang="en-US" b="1" dirty="0" smtClean="0"/>
              <a:t>Step 1</a:t>
            </a:r>
            <a:r>
              <a:rPr lang="en-US" dirty="0" smtClean="0"/>
              <a:t>: import photos</a:t>
            </a:r>
          </a:p>
          <a:p>
            <a:pPr lvl="1"/>
            <a:r>
              <a:rPr lang="en-US" b="1" dirty="0" smtClean="0"/>
              <a:t>Step 2</a:t>
            </a:r>
            <a:r>
              <a:rPr lang="en-US" dirty="0" smtClean="0"/>
              <a:t>: filter photos</a:t>
            </a:r>
          </a:p>
          <a:p>
            <a:pPr lvl="1"/>
            <a:r>
              <a:rPr lang="en-US" b="1" dirty="0" smtClean="0"/>
              <a:t>Step 3</a:t>
            </a:r>
            <a:r>
              <a:rPr lang="en-US" dirty="0" smtClean="0"/>
              <a:t>: improve photos</a:t>
            </a:r>
          </a:p>
          <a:p>
            <a:pPr lvl="1"/>
            <a:r>
              <a:rPr lang="en-US" b="1" dirty="0" smtClean="0"/>
              <a:t>Step 4</a:t>
            </a:r>
            <a:r>
              <a:rPr lang="en-US" dirty="0" smtClean="0"/>
              <a:t>: tag meta-data</a:t>
            </a:r>
          </a:p>
          <a:p>
            <a:pPr lvl="1"/>
            <a:r>
              <a:rPr lang="en-US" b="1" dirty="0" smtClean="0"/>
              <a:t>Step 5</a:t>
            </a:r>
            <a:r>
              <a:rPr lang="en-US" dirty="0" smtClean="0"/>
              <a:t>: export photos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78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Lightroom: Create Catalog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Install and start Lightroom</a:t>
            </a:r>
          </a:p>
          <a:p>
            <a:r>
              <a:rPr lang="en-US" dirty="0" smtClean="0"/>
              <a:t>File &gt; </a:t>
            </a:r>
            <a:r>
              <a:rPr lang="en-US" b="1" dirty="0" smtClean="0"/>
              <a:t>New Catalog</a:t>
            </a:r>
          </a:p>
          <a:p>
            <a:pPr lvl="1"/>
            <a:r>
              <a:rPr lang="en-US" dirty="0" smtClean="0"/>
              <a:t>Store it in </a:t>
            </a:r>
            <a:r>
              <a:rPr lang="en-US" b="1" dirty="0" smtClean="0"/>
              <a:t>D:\Photos\Catalogs</a:t>
            </a:r>
          </a:p>
          <a:p>
            <a:pPr lvl="1"/>
            <a:r>
              <a:rPr lang="en-US" dirty="0" smtClean="0"/>
              <a:t>Called it whatever you wish, e.g. “</a:t>
            </a:r>
            <a:r>
              <a:rPr lang="en-US" b="1" dirty="0" smtClean="0"/>
              <a:t>Master Catalog</a:t>
            </a:r>
            <a:r>
              <a:rPr lang="en-US" dirty="0" smtClean="0"/>
              <a:t>” or “</a:t>
            </a:r>
            <a:r>
              <a:rPr lang="en-US" b="1" dirty="0" smtClean="0"/>
              <a:t>Gideon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Lightroom will close and reopen the new catalog.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46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Lightroom step 1: import photos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File &gt; </a:t>
            </a:r>
            <a:r>
              <a:rPr lang="en-US" sz="2800" b="1" dirty="0" smtClean="0"/>
              <a:t>Import Photos and Videos </a:t>
            </a:r>
            <a:r>
              <a:rPr lang="en-US" sz="2800" dirty="0" smtClean="0"/>
              <a:t>(Ctrl-Shift-I)</a:t>
            </a:r>
          </a:p>
          <a:p>
            <a:pPr lvl="1"/>
            <a:r>
              <a:rPr lang="en-US" sz="2400" b="1" dirty="0" smtClean="0"/>
              <a:t>Configure settings</a:t>
            </a:r>
            <a:endParaRPr lang="en-US" sz="2400" dirty="0" smtClean="0"/>
          </a:p>
          <a:p>
            <a:pPr lvl="2"/>
            <a:r>
              <a:rPr lang="en-US" sz="2000" dirty="0" smtClean="0"/>
              <a:t>File Handling: </a:t>
            </a:r>
            <a:r>
              <a:rPr lang="en-US" sz="2000" b="1" dirty="0" smtClean="0"/>
              <a:t>Don’t Import Suspected Duplicates</a:t>
            </a:r>
          </a:p>
          <a:p>
            <a:pPr lvl="2"/>
            <a:r>
              <a:rPr lang="en-US" sz="2000" dirty="0" smtClean="0"/>
              <a:t>Rename Files: </a:t>
            </a:r>
            <a:r>
              <a:rPr lang="en-US" sz="2000" b="1" dirty="0" smtClean="0"/>
              <a:t>GBA_yyyymmdd-hhmmss.jpg</a:t>
            </a:r>
          </a:p>
          <a:p>
            <a:pPr lvl="2"/>
            <a:r>
              <a:rPr lang="en-US" sz="2000" dirty="0" smtClean="0"/>
              <a:t>Apply During Import: meta-data of choice</a:t>
            </a:r>
          </a:p>
          <a:p>
            <a:pPr lvl="2"/>
            <a:r>
              <a:rPr lang="en-US" sz="2000" dirty="0" smtClean="0"/>
              <a:t>Destination: By </a:t>
            </a:r>
            <a:r>
              <a:rPr lang="en-US" sz="2000" b="1" dirty="0" smtClean="0"/>
              <a:t>Date</a:t>
            </a:r>
            <a:r>
              <a:rPr lang="en-US" sz="2000" dirty="0" smtClean="0"/>
              <a:t>, Date Format </a:t>
            </a:r>
            <a:r>
              <a:rPr lang="en-US" sz="2000" b="1" dirty="0" smtClean="0"/>
              <a:t>2013/2013-01-08</a:t>
            </a:r>
          </a:p>
          <a:p>
            <a:pPr lvl="1"/>
            <a:r>
              <a:rPr lang="en-US" dirty="0" smtClean="0"/>
              <a:t>Note that settings will be remembered for future imports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25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Review important settings “Import”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1600200"/>
            <a:ext cx="4953000" cy="4525963"/>
          </a:xfrm>
        </p:spPr>
        <p:txBody>
          <a:bodyPr/>
          <a:lstStyle/>
          <a:p>
            <a:r>
              <a:rPr lang="en-US" dirty="0" smtClean="0"/>
              <a:t>Verify Import Destination:</a:t>
            </a:r>
          </a:p>
          <a:p>
            <a:pPr lvl="1"/>
            <a:r>
              <a:rPr lang="en-US" b="1" dirty="0" smtClean="0"/>
              <a:t>Organize: </a:t>
            </a:r>
            <a:r>
              <a:rPr lang="en-US" dirty="0" smtClean="0"/>
              <a:t>By date</a:t>
            </a:r>
          </a:p>
          <a:p>
            <a:pPr lvl="1"/>
            <a:r>
              <a:rPr lang="en-US" b="1" dirty="0" smtClean="0"/>
              <a:t>Date Format</a:t>
            </a:r>
            <a:r>
              <a:rPr lang="en-US" dirty="0" smtClean="0"/>
              <a:t>: Year/Date</a:t>
            </a:r>
            <a:endParaRPr lang="en-US" b="1" dirty="0" smtClean="0"/>
          </a:p>
          <a:p>
            <a:pPr lvl="1"/>
            <a:r>
              <a:rPr lang="en-US" b="1" dirty="0"/>
              <a:t>D:\</a:t>
            </a:r>
            <a:r>
              <a:rPr lang="en-US" b="1" dirty="0" smtClean="0"/>
              <a:t>Photos\Library</a:t>
            </a:r>
            <a:endParaRPr lang="en-US" b="1" dirty="0"/>
          </a:p>
        </p:txBody>
      </p:sp>
      <p:pic>
        <p:nvPicPr>
          <p:cNvPr id="8194" name="Picture 2" descr="D:\Temp\adi\screen1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00200"/>
            <a:ext cx="3228744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096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all settings “Import”</a:t>
            </a:r>
            <a:endParaRPr lang="en-US" dirty="0"/>
          </a:p>
        </p:txBody>
      </p:sp>
      <p:pic>
        <p:nvPicPr>
          <p:cNvPr id="3074" name="Picture 2" descr="D:\Temp\adi\screen0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569" y="1847165"/>
            <a:ext cx="2514286" cy="1695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Temp\adi\screen0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777" y="1882632"/>
            <a:ext cx="2514286" cy="1438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Temp\adi\screen0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4553209"/>
            <a:ext cx="2514286" cy="207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D:\Temp\adi\screen0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572000"/>
            <a:ext cx="2514286" cy="185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1219200"/>
            <a:ext cx="34569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Render Previews: </a:t>
            </a:r>
            <a:r>
              <a:rPr lang="en-US" b="1" dirty="0" smtClean="0"/>
              <a:t>Minimal</a:t>
            </a:r>
          </a:p>
          <a:p>
            <a:r>
              <a:rPr lang="en-US" dirty="0" smtClean="0"/>
              <a:t>Don´t Import Suspected Duplicates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700954" y="3849469"/>
            <a:ext cx="24022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Develop Settings: </a:t>
            </a:r>
            <a:r>
              <a:rPr lang="en-US" b="1" dirty="0" smtClean="0"/>
              <a:t>None</a:t>
            </a:r>
          </a:p>
          <a:p>
            <a:r>
              <a:rPr lang="en-US" dirty="0" smtClean="0"/>
              <a:t>Metadata: </a:t>
            </a:r>
            <a:r>
              <a:rPr lang="en-US" b="1" dirty="0" smtClean="0"/>
              <a:t>Gideon Ariel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648200" y="1200834"/>
            <a:ext cx="31034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Organize: </a:t>
            </a:r>
            <a:r>
              <a:rPr lang="en-US" b="1" dirty="0" smtClean="0"/>
              <a:t>By Date</a:t>
            </a:r>
          </a:p>
          <a:p>
            <a:r>
              <a:rPr lang="en-US" dirty="0" smtClean="0"/>
              <a:t>Date Format: </a:t>
            </a:r>
            <a:r>
              <a:rPr lang="en-US" b="1" dirty="0" smtClean="0"/>
              <a:t>2013/2013-01-08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63415" y="3849469"/>
            <a:ext cx="36889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Rename files</a:t>
            </a:r>
          </a:p>
          <a:p>
            <a:r>
              <a:rPr lang="en-US" dirty="0" smtClean="0"/>
              <a:t>Template: </a:t>
            </a:r>
            <a:r>
              <a:rPr lang="en-US" b="1" dirty="0" err="1" smtClean="0"/>
              <a:t>GBA_yyyymmdd-hhmmss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0374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Lightroom step 2: filter photos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We will only publish “good” photos</a:t>
            </a:r>
          </a:p>
          <a:p>
            <a:r>
              <a:rPr lang="en-US" sz="2800" dirty="0" smtClean="0"/>
              <a:t>Select </a:t>
            </a:r>
            <a:r>
              <a:rPr lang="en-US" sz="2800" b="1" dirty="0" smtClean="0"/>
              <a:t>Catalog</a:t>
            </a:r>
            <a:r>
              <a:rPr lang="en-US" sz="2800" dirty="0" smtClean="0"/>
              <a:t> &gt; </a:t>
            </a:r>
            <a:r>
              <a:rPr lang="en-US" sz="2800" b="1" dirty="0" smtClean="0"/>
              <a:t>Previous Import</a:t>
            </a:r>
            <a:r>
              <a:rPr lang="en-US" sz="2800" dirty="0" smtClean="0"/>
              <a:t> (Library, west pane)</a:t>
            </a:r>
            <a:endParaRPr lang="en-US" sz="2800" b="1" dirty="0" smtClean="0"/>
          </a:p>
          <a:p>
            <a:r>
              <a:rPr lang="en-US" sz="2800" dirty="0" smtClean="0"/>
              <a:t>Purge all photos that are out-of-focus, blurred, under-exposed, over-exposed, ugly, inappropriate or otherwise unacceptable:</a:t>
            </a:r>
          </a:p>
          <a:p>
            <a:pPr lvl="1"/>
            <a:r>
              <a:rPr lang="en-US" sz="2400" dirty="0" smtClean="0"/>
              <a:t>Photo &gt; </a:t>
            </a:r>
            <a:r>
              <a:rPr lang="en-US" sz="2400" b="1" dirty="0" smtClean="0"/>
              <a:t>Set Flag</a:t>
            </a:r>
            <a:r>
              <a:rPr lang="en-US" sz="2400" dirty="0" smtClean="0"/>
              <a:t> &gt; </a:t>
            </a:r>
            <a:r>
              <a:rPr lang="en-US" sz="2400" b="1" dirty="0" smtClean="0"/>
              <a:t>Rejected</a:t>
            </a:r>
            <a:r>
              <a:rPr lang="en-US" sz="2400" dirty="0" smtClean="0"/>
              <a:t> (X)</a:t>
            </a:r>
          </a:p>
          <a:p>
            <a:r>
              <a:rPr lang="en-US" sz="2800" dirty="0" smtClean="0"/>
              <a:t>Rate photos</a:t>
            </a:r>
          </a:p>
          <a:p>
            <a:pPr lvl="1"/>
            <a:r>
              <a:rPr lang="en-US" sz="2400" dirty="0" smtClean="0"/>
              <a:t>Photo &gt; </a:t>
            </a:r>
            <a:r>
              <a:rPr lang="en-US" sz="2400" b="1" dirty="0" smtClean="0"/>
              <a:t>Set Rating</a:t>
            </a:r>
            <a:r>
              <a:rPr lang="en-US" sz="2400" dirty="0" smtClean="0"/>
              <a:t> &gt; </a:t>
            </a:r>
            <a:r>
              <a:rPr lang="en-US" sz="2400" b="1" dirty="0" smtClean="0"/>
              <a:t>1 Star </a:t>
            </a:r>
            <a:r>
              <a:rPr lang="en-US" sz="2400" dirty="0" smtClean="0"/>
              <a:t>(1)</a:t>
            </a:r>
          </a:p>
          <a:p>
            <a:pPr lvl="1"/>
            <a:r>
              <a:rPr lang="en-US" sz="2400" dirty="0"/>
              <a:t>Photo &gt; </a:t>
            </a:r>
            <a:r>
              <a:rPr lang="en-US" sz="2400" b="1" dirty="0"/>
              <a:t>Set Rating</a:t>
            </a:r>
            <a:r>
              <a:rPr lang="en-US" sz="2400" dirty="0"/>
              <a:t> &gt; </a:t>
            </a:r>
            <a:r>
              <a:rPr lang="en-US" sz="2400" b="1" dirty="0" smtClean="0"/>
              <a:t>2 </a:t>
            </a:r>
            <a:r>
              <a:rPr lang="en-US" sz="2400" b="1" dirty="0"/>
              <a:t>Star</a:t>
            </a:r>
            <a:r>
              <a:rPr lang="en-US" sz="2400" dirty="0"/>
              <a:t> </a:t>
            </a:r>
            <a:r>
              <a:rPr lang="en-US" sz="2400" dirty="0" smtClean="0"/>
              <a:t>(2)</a:t>
            </a:r>
          </a:p>
          <a:p>
            <a:pPr lvl="1"/>
            <a:r>
              <a:rPr lang="en-US" sz="2400" dirty="0"/>
              <a:t>Photo &gt; </a:t>
            </a:r>
            <a:r>
              <a:rPr lang="en-US" sz="2400" b="1" dirty="0"/>
              <a:t>Set Rating</a:t>
            </a:r>
            <a:r>
              <a:rPr lang="en-US" sz="2400" dirty="0"/>
              <a:t> &gt; </a:t>
            </a:r>
            <a:r>
              <a:rPr lang="en-US" sz="2400" b="1" dirty="0" smtClean="0"/>
              <a:t>3 </a:t>
            </a:r>
            <a:r>
              <a:rPr lang="en-US" sz="2400" b="1" dirty="0"/>
              <a:t>Star</a:t>
            </a:r>
            <a:r>
              <a:rPr lang="en-US" sz="2400" dirty="0"/>
              <a:t> </a:t>
            </a:r>
            <a:r>
              <a:rPr lang="en-US" sz="2400" dirty="0" smtClean="0"/>
              <a:t>(3)</a:t>
            </a:r>
          </a:p>
          <a:p>
            <a:r>
              <a:rPr lang="en-US" sz="2800" dirty="0" smtClean="0"/>
              <a:t>If desired, we can purge rejects from the master library</a:t>
            </a:r>
          </a:p>
          <a:p>
            <a:pPr lvl="1"/>
            <a:r>
              <a:rPr lang="en-US" sz="2400" dirty="0"/>
              <a:t>Photo &gt; </a:t>
            </a:r>
            <a:r>
              <a:rPr lang="en-US" sz="2400" b="1" dirty="0"/>
              <a:t>Delete Rejected Photos</a:t>
            </a:r>
            <a:r>
              <a:rPr lang="en-US" sz="2400" dirty="0"/>
              <a:t> (Ctrl-Backspace</a:t>
            </a:r>
            <a:r>
              <a:rPr lang="en-US" sz="2400" dirty="0" smtClean="0"/>
              <a:t>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3373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filter photos</a:t>
            </a:r>
            <a:endParaRPr lang="en-US" dirty="0"/>
          </a:p>
        </p:txBody>
      </p:sp>
      <p:pic>
        <p:nvPicPr>
          <p:cNvPr id="4098" name="Picture 2" descr="D:\Temp\adi\screen0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09878"/>
            <a:ext cx="8077200" cy="3290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59038" y="5181600"/>
            <a:ext cx="47749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Photo </a:t>
            </a:r>
            <a:r>
              <a:rPr lang="en-US" b="1" dirty="0" smtClean="0"/>
              <a:t>#1</a:t>
            </a:r>
            <a:r>
              <a:rPr lang="en-US" dirty="0" smtClean="0"/>
              <a:t> has been rated with </a:t>
            </a:r>
            <a:r>
              <a:rPr lang="en-US" b="1" dirty="0" smtClean="0"/>
              <a:t>2 Stars (2)</a:t>
            </a:r>
          </a:p>
          <a:p>
            <a:r>
              <a:rPr lang="en-US" dirty="0" smtClean="0"/>
              <a:t>Photos </a:t>
            </a:r>
            <a:r>
              <a:rPr lang="en-US" b="1" dirty="0" smtClean="0"/>
              <a:t>#2</a:t>
            </a:r>
            <a:r>
              <a:rPr lang="en-US" dirty="0" smtClean="0"/>
              <a:t> and </a:t>
            </a:r>
            <a:r>
              <a:rPr lang="en-US" b="1" dirty="0" smtClean="0"/>
              <a:t>#3</a:t>
            </a:r>
            <a:r>
              <a:rPr lang="en-US" dirty="0" smtClean="0"/>
              <a:t> have been rated with </a:t>
            </a:r>
            <a:r>
              <a:rPr lang="en-US" b="1" dirty="0" smtClean="0"/>
              <a:t>1 Star (1)</a:t>
            </a:r>
          </a:p>
          <a:p>
            <a:r>
              <a:rPr lang="en-US" dirty="0" smtClean="0"/>
              <a:t>Photo </a:t>
            </a:r>
            <a:r>
              <a:rPr lang="en-US" b="1" dirty="0" smtClean="0"/>
              <a:t>#8</a:t>
            </a:r>
            <a:r>
              <a:rPr lang="en-US" dirty="0" smtClean="0"/>
              <a:t> has been flagged as </a:t>
            </a:r>
            <a:r>
              <a:rPr lang="en-US" b="1" dirty="0" smtClean="0"/>
              <a:t>Rejected (X)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6873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Lightroom step 3: improve photos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Improve photos as you see fit</a:t>
            </a:r>
          </a:p>
          <a:p>
            <a:pPr lvl="1"/>
            <a:r>
              <a:rPr lang="en-US" b="1" dirty="0" smtClean="0"/>
              <a:t>Cropping</a:t>
            </a:r>
          </a:p>
          <a:p>
            <a:pPr lvl="1"/>
            <a:r>
              <a:rPr lang="en-US" dirty="0" smtClean="0"/>
              <a:t>Spot Removal, Red Eye Correction, Graduated Filter</a:t>
            </a:r>
          </a:p>
          <a:p>
            <a:pPr lvl="1"/>
            <a:r>
              <a:rPr lang="en-US" dirty="0" smtClean="0"/>
              <a:t>Basic corrections</a:t>
            </a:r>
          </a:p>
          <a:p>
            <a:pPr lvl="1"/>
            <a:r>
              <a:rPr lang="en-US" dirty="0" smtClean="0"/>
              <a:t>Tone Curve corrections</a:t>
            </a:r>
          </a:p>
          <a:p>
            <a:pPr lvl="1"/>
            <a:r>
              <a:rPr lang="en-US" dirty="0" smtClean="0"/>
              <a:t>Etc.</a:t>
            </a:r>
          </a:p>
          <a:p>
            <a:r>
              <a:rPr lang="en-US" dirty="0" smtClean="0"/>
              <a:t>Note that all operations are </a:t>
            </a:r>
            <a:r>
              <a:rPr lang="en-US" b="1" dirty="0" smtClean="0"/>
              <a:t>non-destructive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66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Example: cropping undesired elements</a:t>
            </a:r>
            <a:endParaRPr lang="en-US" dirty="0"/>
          </a:p>
        </p:txBody>
      </p:sp>
      <p:pic>
        <p:nvPicPr>
          <p:cNvPr id="6146" name="Picture 2" descr="D:\Temp\adi\screen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58491"/>
            <a:ext cx="7924800" cy="5247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415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Lightroom step 4: tag meta-data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77200" cy="49530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Select all photos to be tagged (Ctrl-A)</a:t>
            </a:r>
          </a:p>
          <a:p>
            <a:r>
              <a:rPr lang="en-US" sz="2800" dirty="0" smtClean="0"/>
              <a:t>Under </a:t>
            </a:r>
            <a:r>
              <a:rPr lang="en-US" sz="2800" b="1" dirty="0" smtClean="0"/>
              <a:t>Location </a:t>
            </a:r>
            <a:r>
              <a:rPr lang="en-US" sz="2800" dirty="0" smtClean="0"/>
              <a:t>(east pane), input:</a:t>
            </a:r>
          </a:p>
          <a:p>
            <a:pPr lvl="1"/>
            <a:r>
              <a:rPr lang="en-US" sz="2400" b="1" dirty="0" err="1" smtClean="0"/>
              <a:t>Sublocation</a:t>
            </a:r>
            <a:r>
              <a:rPr lang="en-US" sz="2400" dirty="0" smtClean="0"/>
              <a:t> e.g. “On the Beach”, “</a:t>
            </a:r>
            <a:r>
              <a:rPr lang="en-US" sz="2400" dirty="0"/>
              <a:t>Disneyland</a:t>
            </a:r>
            <a:r>
              <a:rPr lang="en-US" sz="2400" dirty="0" smtClean="0"/>
              <a:t>”, “Bangkok Sports Research Center”, “</a:t>
            </a:r>
            <a:r>
              <a:rPr lang="en-US" sz="2400" dirty="0" err="1" smtClean="0"/>
              <a:t>C’est</a:t>
            </a:r>
            <a:r>
              <a:rPr lang="en-US" sz="2400" dirty="0" smtClean="0"/>
              <a:t> la Vie”, </a:t>
            </a:r>
          </a:p>
          <a:p>
            <a:pPr lvl="1"/>
            <a:r>
              <a:rPr lang="en-US" sz="2400" b="1" dirty="0" smtClean="0"/>
              <a:t>City</a:t>
            </a:r>
          </a:p>
          <a:p>
            <a:pPr lvl="1"/>
            <a:r>
              <a:rPr lang="en-US" sz="2400" b="1" dirty="0" smtClean="0"/>
              <a:t>State / Province</a:t>
            </a:r>
          </a:p>
          <a:p>
            <a:pPr lvl="1"/>
            <a:r>
              <a:rPr lang="en-US" sz="2400" b="1" dirty="0" smtClean="0"/>
              <a:t>Country</a:t>
            </a:r>
          </a:p>
          <a:p>
            <a:pPr lvl="1"/>
            <a:r>
              <a:rPr lang="en-US" sz="2400" b="1" dirty="0" smtClean="0"/>
              <a:t>Title</a:t>
            </a:r>
            <a:r>
              <a:rPr lang="en-US" sz="2400" dirty="0" smtClean="0"/>
              <a:t>: describe event e.g. “Trip to Europe”, “ISBS Conference”</a:t>
            </a:r>
            <a:endParaRPr lang="en-US" sz="2400" b="1" dirty="0" smtClean="0"/>
          </a:p>
          <a:p>
            <a:pPr lvl="1"/>
            <a:r>
              <a:rPr lang="en-US" sz="2400" b="1" dirty="0" smtClean="0"/>
              <a:t>Caption</a:t>
            </a:r>
            <a:r>
              <a:rPr lang="en-US" sz="2400" dirty="0" smtClean="0"/>
              <a:t>: describe contents of photo</a:t>
            </a:r>
          </a:p>
          <a:p>
            <a:r>
              <a:rPr lang="en-US" sz="3000" dirty="0" smtClean="0"/>
              <a:t>Note that metadata may be (should be) set on multiple photos at once.</a:t>
            </a:r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9653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document describes the workflow for:</a:t>
            </a:r>
          </a:p>
          <a:p>
            <a:pPr lvl="1"/>
            <a:r>
              <a:rPr lang="en-US" dirty="0" smtClean="0"/>
              <a:t>Managing the Master Photo Library</a:t>
            </a:r>
            <a:endParaRPr lang="en-US" dirty="0"/>
          </a:p>
          <a:p>
            <a:pPr lvl="1"/>
            <a:r>
              <a:rPr lang="en-US" dirty="0" smtClean="0"/>
              <a:t>Publishing Photo Albums to the Cloud</a:t>
            </a:r>
          </a:p>
          <a:p>
            <a:r>
              <a:rPr lang="en-US" dirty="0" smtClean="0"/>
              <a:t>It involves the use of two applications:</a:t>
            </a:r>
          </a:p>
          <a:p>
            <a:pPr lvl="1"/>
            <a:r>
              <a:rPr lang="en-US" dirty="0" smtClean="0"/>
              <a:t>Adobe Photoshop Lightroom 4</a:t>
            </a:r>
          </a:p>
          <a:p>
            <a:pPr lvl="1"/>
            <a:r>
              <a:rPr lang="en-US" dirty="0" smtClean="0"/>
              <a:t>Ariel Cloud Manager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04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What</a:t>
            </a:r>
            <a:r>
              <a:rPr lang="en-US" dirty="0" smtClean="0"/>
              <a:t>, When, </a:t>
            </a:r>
            <a:r>
              <a:rPr lang="en-US" u="sng" dirty="0" smtClean="0"/>
              <a:t>Where</a:t>
            </a:r>
            <a:r>
              <a:rPr lang="en-US" dirty="0" smtClean="0"/>
              <a:t>, Who, Why</a:t>
            </a:r>
            <a:endParaRPr lang="en-US" dirty="0"/>
          </a:p>
        </p:txBody>
      </p:sp>
      <p:pic>
        <p:nvPicPr>
          <p:cNvPr id="3" name="Picture 2" descr="D:\Temp\adi\screen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52" y="1295400"/>
            <a:ext cx="3678338" cy="5298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074789" y="4572000"/>
            <a:ext cx="170649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 err="1" smtClean="0"/>
              <a:t>Sublocation</a:t>
            </a:r>
            <a:endParaRPr lang="en-US" b="1" dirty="0" smtClean="0"/>
          </a:p>
          <a:p>
            <a:pPr algn="r"/>
            <a:r>
              <a:rPr lang="en-US" b="1" dirty="0" smtClean="0"/>
              <a:t>City</a:t>
            </a:r>
          </a:p>
          <a:p>
            <a:pPr algn="r"/>
            <a:r>
              <a:rPr lang="en-US" b="1" dirty="0" smtClean="0"/>
              <a:t>State / Province</a:t>
            </a:r>
          </a:p>
          <a:p>
            <a:pPr algn="r"/>
            <a:r>
              <a:rPr lang="en-US" b="1" dirty="0" smtClean="0"/>
              <a:t>Country</a:t>
            </a:r>
          </a:p>
          <a:p>
            <a:pPr algn="r"/>
            <a:endParaRPr lang="en-US" b="1" dirty="0" smtClean="0"/>
          </a:p>
          <a:p>
            <a:pPr algn="r"/>
            <a:r>
              <a:rPr lang="en-US" b="1" dirty="0" smtClean="0"/>
              <a:t>Title</a:t>
            </a:r>
          </a:p>
          <a:p>
            <a:pPr algn="r"/>
            <a:r>
              <a:rPr lang="en-US" b="1" dirty="0" smtClean="0"/>
              <a:t>Caption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791200" y="4572000"/>
            <a:ext cx="316400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On the Beach</a:t>
            </a:r>
          </a:p>
          <a:p>
            <a:r>
              <a:rPr lang="en-US" dirty="0" smtClean="0"/>
              <a:t>Laguna Beach</a:t>
            </a:r>
          </a:p>
          <a:p>
            <a:r>
              <a:rPr lang="en-US" dirty="0" smtClean="0"/>
              <a:t>California</a:t>
            </a:r>
          </a:p>
          <a:p>
            <a:r>
              <a:rPr lang="en-US" dirty="0" smtClean="0"/>
              <a:t>USA</a:t>
            </a:r>
          </a:p>
          <a:p>
            <a:endParaRPr lang="en-US" dirty="0" smtClean="0"/>
          </a:p>
          <a:p>
            <a:r>
              <a:rPr lang="en-US" dirty="0" smtClean="0"/>
              <a:t>Having fun with Ann and Rudolf</a:t>
            </a:r>
          </a:p>
          <a:p>
            <a:r>
              <a:rPr lang="en-US" dirty="0" smtClean="0"/>
              <a:t>A match made in heaven</a:t>
            </a:r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381000" y="2971800"/>
            <a:ext cx="2590800" cy="972880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838200" y="4343400"/>
            <a:ext cx="2971800" cy="812125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D:\Temp\photos\output\960\20130107\GBA_20120601-161025_960Q9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7200" y="1295400"/>
            <a:ext cx="4665799" cy="3105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>
            <a:off x="304800" y="1219201"/>
            <a:ext cx="762000" cy="380999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809187" y="6019800"/>
            <a:ext cx="10102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WHEN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90800" y="4876800"/>
            <a:ext cx="1047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WHAT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44559" y="3581400"/>
            <a:ext cx="11320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WHERE</a:t>
            </a:r>
            <a:endParaRPr lang="en-US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23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What, When, Where, </a:t>
            </a:r>
            <a:r>
              <a:rPr lang="en-US" u="sng" dirty="0"/>
              <a:t>Who</a:t>
            </a:r>
            <a:r>
              <a:rPr lang="en-US" dirty="0"/>
              <a:t>, Why</a:t>
            </a:r>
          </a:p>
        </p:txBody>
      </p:sp>
      <p:pic>
        <p:nvPicPr>
          <p:cNvPr id="7170" name="Picture 2" descr="D:\Photos\Export\20130109\GBA_20120601-161028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510540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D:\Temp\adi\screen1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799" y="1447801"/>
            <a:ext cx="3175873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5474367" y="1524000"/>
            <a:ext cx="1752367" cy="1371600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839657" y="2662535"/>
            <a:ext cx="865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WHO</a:t>
            </a:r>
            <a:endParaRPr lang="en-US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89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Lightroom 4: exporting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Select photos to be exported</a:t>
            </a:r>
          </a:p>
          <a:p>
            <a:r>
              <a:rPr lang="en-US" dirty="0" smtClean="0"/>
              <a:t>Choose </a:t>
            </a:r>
            <a:r>
              <a:rPr lang="en-US" b="1" dirty="0" smtClean="0"/>
              <a:t>File</a:t>
            </a:r>
            <a:r>
              <a:rPr lang="en-US" dirty="0" smtClean="0"/>
              <a:t> &gt; </a:t>
            </a:r>
            <a:r>
              <a:rPr lang="en-US" b="1" dirty="0" smtClean="0"/>
              <a:t>Export</a:t>
            </a:r>
          </a:p>
          <a:p>
            <a:pPr lvl="1"/>
            <a:r>
              <a:rPr lang="en-US" dirty="0" smtClean="0"/>
              <a:t>Export Location</a:t>
            </a:r>
          </a:p>
          <a:p>
            <a:pPr lvl="2"/>
            <a:r>
              <a:rPr lang="en-US" dirty="0" smtClean="0"/>
              <a:t>Folder: </a:t>
            </a:r>
            <a:r>
              <a:rPr lang="en-US" b="1" dirty="0" smtClean="0"/>
              <a:t>D:\Photos\Export\Root</a:t>
            </a:r>
          </a:p>
          <a:p>
            <a:pPr lvl="2"/>
            <a:r>
              <a:rPr lang="en-US" dirty="0" smtClean="0"/>
              <a:t>Put in Subfolder: </a:t>
            </a:r>
            <a:r>
              <a:rPr lang="en-US" b="1" dirty="0" smtClean="0"/>
              <a:t>20130101</a:t>
            </a:r>
            <a:r>
              <a:rPr lang="en-US" dirty="0" smtClean="0"/>
              <a:t> (</a:t>
            </a:r>
            <a:r>
              <a:rPr lang="en-US" dirty="0" err="1" smtClean="0"/>
              <a:t>yyyymmdd</a:t>
            </a:r>
            <a:r>
              <a:rPr lang="en-US" dirty="0" smtClean="0"/>
              <a:t>)</a:t>
            </a:r>
            <a:endParaRPr lang="en-US" b="1" dirty="0" smtClean="0"/>
          </a:p>
          <a:p>
            <a:pPr lvl="1"/>
            <a:r>
              <a:rPr lang="en-US" dirty="0" smtClean="0"/>
              <a:t>File Settings: Jpeg; Q-90; </a:t>
            </a:r>
            <a:r>
              <a:rPr lang="en-US" dirty="0" err="1" smtClean="0"/>
              <a:t>sRGB</a:t>
            </a:r>
            <a:endParaRPr lang="en-US" dirty="0" smtClean="0"/>
          </a:p>
          <a:p>
            <a:pPr lvl="1"/>
            <a:r>
              <a:rPr lang="en-US" dirty="0" smtClean="0"/>
              <a:t>Image Sizing: Resize to Fit; Long Edge; 1600 pixels</a:t>
            </a:r>
          </a:p>
          <a:p>
            <a:pPr lvl="1"/>
            <a:r>
              <a:rPr lang="en-US" dirty="0" smtClean="0"/>
              <a:t>Output Sharpening: N/A</a:t>
            </a:r>
          </a:p>
          <a:p>
            <a:pPr lvl="1"/>
            <a:r>
              <a:rPr lang="en-US" dirty="0" smtClean="0"/>
              <a:t>Meta data: All, checkboxes unchecked</a:t>
            </a:r>
          </a:p>
          <a:p>
            <a:r>
              <a:rPr lang="en-US" dirty="0" smtClean="0"/>
              <a:t>Settings will be remembered for future exports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63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settings “Export”</a:t>
            </a:r>
            <a:endParaRPr lang="en-US" dirty="0"/>
          </a:p>
        </p:txBody>
      </p:sp>
      <p:pic>
        <p:nvPicPr>
          <p:cNvPr id="9219" name="Picture 3" descr="D:\Temp\adi\screen1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75" y="1447800"/>
            <a:ext cx="4026714" cy="509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953075" y="1639669"/>
            <a:ext cx="28359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Folder: D:\Photos\Export</a:t>
            </a:r>
          </a:p>
          <a:p>
            <a:r>
              <a:rPr lang="en-US" dirty="0" smtClean="0"/>
              <a:t>Put in Subfolder: </a:t>
            </a:r>
            <a:r>
              <a:rPr lang="en-US" dirty="0" err="1" smtClean="0"/>
              <a:t>yyyymmdd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953075" y="2935069"/>
            <a:ext cx="30969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Rename to</a:t>
            </a:r>
          </a:p>
          <a:p>
            <a:r>
              <a:rPr lang="en-US" dirty="0" smtClean="0"/>
              <a:t>GBA_yyyymmdd_hhmmssE.jpg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953075" y="3974068"/>
            <a:ext cx="2299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JPEG, Quality 90, </a:t>
            </a:r>
            <a:r>
              <a:rPr lang="en-US" dirty="0" err="1" smtClean="0"/>
              <a:t>sRGB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953075" y="4659868"/>
            <a:ext cx="3124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Resize Long Edge to 1600 pixels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953075" y="5574268"/>
            <a:ext cx="1909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Keep All Metadata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31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PUBLISH TO THE CLOUD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Phase III: Let’s get these local files to the cloud for the world to see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30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Ariel Cloud Manager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Start application </a:t>
            </a:r>
            <a:r>
              <a:rPr lang="en-US" b="1" dirty="0" err="1" smtClean="0"/>
              <a:t>Ariel.Cloud.Manager</a:t>
            </a:r>
            <a:endParaRPr lang="en-US" b="1" dirty="0" smtClean="0"/>
          </a:p>
          <a:p>
            <a:pPr lvl="1"/>
            <a:r>
              <a:rPr lang="en-US" dirty="0" smtClean="0"/>
              <a:t>Select tab </a:t>
            </a:r>
            <a:r>
              <a:rPr lang="en-US" b="1" dirty="0" smtClean="0"/>
              <a:t>Photos</a:t>
            </a:r>
          </a:p>
          <a:p>
            <a:pPr lvl="1"/>
            <a:r>
              <a:rPr lang="en-US" dirty="0" smtClean="0"/>
              <a:t>Select folder</a:t>
            </a:r>
          </a:p>
          <a:p>
            <a:pPr lvl="2"/>
            <a:r>
              <a:rPr lang="en-US" b="1" dirty="0" smtClean="0"/>
              <a:t>D:\Photos</a:t>
            </a:r>
          </a:p>
          <a:p>
            <a:pPr lvl="1"/>
            <a:r>
              <a:rPr lang="en-US" dirty="0" smtClean="0"/>
              <a:t>Select “</a:t>
            </a:r>
            <a:r>
              <a:rPr lang="en-US" b="1" dirty="0" smtClean="0"/>
              <a:t>Publish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Wait for it to finish</a:t>
            </a:r>
          </a:p>
          <a:p>
            <a:r>
              <a:rPr lang="en-US" dirty="0" smtClean="0"/>
              <a:t>See results on the web:</a:t>
            </a:r>
          </a:p>
          <a:p>
            <a:pPr lvl="1"/>
            <a:r>
              <a:rPr lang="en-US" dirty="0" smtClean="0">
                <a:hlinkClick r:id="rId2"/>
              </a:rPr>
              <a:t>www.arielnet.com/cloud/Albums/Recent/10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90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Ariel.Cloud.Manager</a:t>
            </a:r>
            <a:endParaRPr lang="en-US" dirty="0"/>
          </a:p>
        </p:txBody>
      </p:sp>
      <p:pic>
        <p:nvPicPr>
          <p:cNvPr id="1027" name="Picture 3" descr="D:\Temp\adi\screen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706" y="1295400"/>
            <a:ext cx="5793094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967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0" y="274638"/>
            <a:ext cx="2971800" cy="1143000"/>
          </a:xfrm>
        </p:spPr>
        <p:txBody>
          <a:bodyPr/>
          <a:lstStyle/>
          <a:p>
            <a:pPr algn="l"/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5122" name="Picture 2" descr="D:\Temp\adi\screen0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" y="152400"/>
            <a:ext cx="5562600" cy="6606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791200" y="1429434"/>
            <a:ext cx="274319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After publishing, the album is online.</a:t>
            </a:r>
          </a:p>
          <a:p>
            <a:endParaRPr lang="en-US" dirty="0"/>
          </a:p>
          <a:p>
            <a:r>
              <a:rPr lang="en-US" dirty="0" smtClean="0"/>
              <a:t>Note that </a:t>
            </a:r>
            <a:r>
              <a:rPr lang="en-US" b="1" dirty="0" smtClean="0"/>
              <a:t>Titles</a:t>
            </a:r>
            <a:r>
              <a:rPr lang="en-US" dirty="0" smtClean="0"/>
              <a:t>, </a:t>
            </a:r>
            <a:r>
              <a:rPr lang="en-US" b="1" dirty="0" smtClean="0"/>
              <a:t>Subtitles</a:t>
            </a:r>
            <a:r>
              <a:rPr lang="en-US" dirty="0" smtClean="0"/>
              <a:t>, and </a:t>
            </a:r>
            <a:r>
              <a:rPr lang="en-US" b="1" dirty="0" smtClean="0"/>
              <a:t>Tags</a:t>
            </a:r>
            <a:r>
              <a:rPr lang="en-US" dirty="0" smtClean="0"/>
              <a:t> have all been set automatically.</a:t>
            </a:r>
          </a:p>
          <a:p>
            <a:endParaRPr lang="en-US" dirty="0"/>
          </a:p>
          <a:p>
            <a:r>
              <a:rPr lang="en-US" dirty="0" smtClean="0"/>
              <a:t>Clicking any Tag will lead you to a list of albums with that same tag, e.g. for “</a:t>
            </a:r>
            <a:r>
              <a:rPr lang="en-US" b="1" dirty="0" smtClean="0"/>
              <a:t>Laguna Beach</a:t>
            </a:r>
            <a:r>
              <a:rPr lang="en-US" dirty="0" smtClean="0"/>
              <a:t>”, “</a:t>
            </a:r>
            <a:r>
              <a:rPr lang="en-US" b="1" dirty="0" smtClean="0"/>
              <a:t>2012</a:t>
            </a:r>
            <a:r>
              <a:rPr lang="en-US" dirty="0" smtClean="0"/>
              <a:t>”, etc.</a:t>
            </a:r>
            <a:endParaRPr lang="en-US" dirty="0"/>
          </a:p>
        </p:txBody>
      </p:sp>
      <p:pic>
        <p:nvPicPr>
          <p:cNvPr id="5123" name="Picture 3" descr="D:\Temp\adi\screen0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5474594"/>
            <a:ext cx="2882900" cy="120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049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9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Preparations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Phase I: Ready? Steady? Let’s get organized!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338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Preparations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9400" y="1600200"/>
            <a:ext cx="58674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Let’s be methodical and consistent</a:t>
            </a:r>
          </a:p>
          <a:p>
            <a:r>
              <a:rPr lang="en-US" dirty="0" smtClean="0"/>
              <a:t>Let’s first examine where our photos live.</a:t>
            </a:r>
          </a:p>
          <a:p>
            <a:r>
              <a:rPr lang="en-US" dirty="0" smtClean="0"/>
              <a:t>Working folder structure:</a:t>
            </a:r>
          </a:p>
          <a:p>
            <a:pPr lvl="1"/>
            <a:r>
              <a:rPr lang="en-US" b="1" dirty="0" smtClean="0"/>
              <a:t>D:\Photos</a:t>
            </a:r>
          </a:p>
          <a:p>
            <a:pPr lvl="2"/>
            <a:r>
              <a:rPr lang="en-US" dirty="0" smtClean="0"/>
              <a:t>Catalogs</a:t>
            </a:r>
            <a:endParaRPr lang="en-US" dirty="0"/>
          </a:p>
          <a:p>
            <a:pPr lvl="2"/>
            <a:r>
              <a:rPr lang="en-US" dirty="0" smtClean="0"/>
              <a:t>Export</a:t>
            </a:r>
            <a:endParaRPr lang="en-US" dirty="0"/>
          </a:p>
          <a:p>
            <a:pPr lvl="2"/>
            <a:r>
              <a:rPr lang="en-US" dirty="0" smtClean="0"/>
              <a:t>Library</a:t>
            </a:r>
            <a:endParaRPr lang="en-US" dirty="0"/>
          </a:p>
          <a:p>
            <a:pPr lvl="2"/>
            <a:r>
              <a:rPr lang="en-US" dirty="0" smtClean="0"/>
              <a:t>Publish</a:t>
            </a:r>
          </a:p>
          <a:p>
            <a:r>
              <a:rPr lang="en-US" dirty="0" smtClean="0"/>
              <a:t>Note there are 4 main subfolders</a:t>
            </a:r>
            <a:endParaRPr lang="en-US" dirty="0"/>
          </a:p>
        </p:txBody>
      </p:sp>
      <p:pic>
        <p:nvPicPr>
          <p:cNvPr id="1027" name="Picture 3" descr="D:\Temp\adi\screen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76400"/>
            <a:ext cx="23495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925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 1: Lightroom Catalogs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5600" y="1600200"/>
            <a:ext cx="5791200" cy="4525963"/>
          </a:xfrm>
        </p:spPr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Subfolder </a:t>
            </a:r>
            <a:r>
              <a:rPr lang="en-US" b="1" dirty="0" smtClean="0"/>
              <a:t>Catalogs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Lightroom Catalogs are stored in:</a:t>
            </a:r>
            <a:endParaRPr lang="en-US" dirty="0"/>
          </a:p>
          <a:p>
            <a:pPr marL="742950" lvl="2" indent="-342900"/>
            <a:r>
              <a:rPr lang="en-US" b="1" dirty="0" smtClean="0"/>
              <a:t>D</a:t>
            </a:r>
            <a:r>
              <a:rPr lang="en-US" b="1" dirty="0"/>
              <a:t>:\Photos\Catalogs</a:t>
            </a:r>
          </a:p>
          <a:p>
            <a:r>
              <a:rPr lang="en-US" sz="2800" dirty="0" smtClean="0"/>
              <a:t>In this example, we have:</a:t>
            </a:r>
          </a:p>
          <a:p>
            <a:pPr lvl="1"/>
            <a:r>
              <a:rPr lang="en-US" sz="2400" dirty="0" smtClean="0"/>
              <a:t>A </a:t>
            </a:r>
            <a:r>
              <a:rPr lang="en-US" sz="2400" b="1" dirty="0" smtClean="0"/>
              <a:t>Catalog</a:t>
            </a:r>
            <a:r>
              <a:rPr lang="en-US" sz="2400" dirty="0" smtClean="0"/>
              <a:t> called </a:t>
            </a:r>
            <a:r>
              <a:rPr lang="en-US" sz="2400" b="1" dirty="0" smtClean="0"/>
              <a:t>Gideon</a:t>
            </a:r>
          </a:p>
        </p:txBody>
      </p:sp>
      <p:pic>
        <p:nvPicPr>
          <p:cNvPr id="2051" name="Picture 3" descr="D:\Temp\adi\screen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25600"/>
            <a:ext cx="2362200" cy="294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30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 2: Lightroom Library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5600" y="1600200"/>
            <a:ext cx="5791200" cy="4525963"/>
          </a:xfrm>
        </p:spPr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Subfolder </a:t>
            </a:r>
            <a:r>
              <a:rPr lang="en-US" b="1" dirty="0" smtClean="0"/>
              <a:t>Library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All original photos are organized in:</a:t>
            </a:r>
            <a:endParaRPr lang="en-US" dirty="0"/>
          </a:p>
          <a:p>
            <a:pPr marL="742950" lvl="2" indent="-342900"/>
            <a:r>
              <a:rPr lang="en-US" b="1" dirty="0" smtClean="0"/>
              <a:t>D</a:t>
            </a:r>
            <a:r>
              <a:rPr lang="en-US" b="1" dirty="0"/>
              <a:t>:\Photos\Library</a:t>
            </a:r>
          </a:p>
          <a:p>
            <a:r>
              <a:rPr lang="en-US" sz="2800" dirty="0" smtClean="0"/>
              <a:t>Originals are organized </a:t>
            </a:r>
          </a:p>
          <a:p>
            <a:pPr lvl="1"/>
            <a:r>
              <a:rPr lang="en-US" sz="2400" dirty="0" smtClean="0"/>
              <a:t>by </a:t>
            </a:r>
            <a:r>
              <a:rPr lang="en-US" sz="2400" b="1" dirty="0" smtClean="0"/>
              <a:t>Year</a:t>
            </a:r>
            <a:r>
              <a:rPr lang="en-US" sz="2400" dirty="0" smtClean="0"/>
              <a:t> and</a:t>
            </a:r>
          </a:p>
          <a:p>
            <a:pPr lvl="1"/>
            <a:r>
              <a:rPr lang="en-US" sz="2400" dirty="0" smtClean="0"/>
              <a:t>by </a:t>
            </a:r>
            <a:r>
              <a:rPr lang="en-US" sz="2400" b="1" dirty="0" smtClean="0"/>
              <a:t>Date</a:t>
            </a:r>
            <a:r>
              <a:rPr lang="en-US" sz="2400" dirty="0" smtClean="0"/>
              <a:t> </a:t>
            </a:r>
          </a:p>
          <a:p>
            <a:r>
              <a:rPr lang="en-US" sz="2800" dirty="0" smtClean="0"/>
              <a:t>Files are organized automatically during </a:t>
            </a:r>
            <a:r>
              <a:rPr lang="en-US" sz="2800" b="1" dirty="0" smtClean="0"/>
              <a:t>import</a:t>
            </a:r>
            <a:r>
              <a:rPr lang="en-US" sz="2800" dirty="0" smtClean="0"/>
              <a:t> in Lightroom.</a:t>
            </a:r>
            <a:endParaRPr lang="en-US" sz="2800" dirty="0"/>
          </a:p>
        </p:txBody>
      </p:sp>
      <p:pic>
        <p:nvPicPr>
          <p:cNvPr id="3074" name="Picture 2" descr="D:\Temp\adi\screen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76400"/>
            <a:ext cx="23495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41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 3: Lightroom Export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5600" y="1600200"/>
            <a:ext cx="5791200" cy="4953000"/>
          </a:xfrm>
        </p:spPr>
        <p:txBody>
          <a:bodyPr>
            <a:normAutofit fontScale="92500" lnSpcReduction="10000"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Subfolder </a:t>
            </a:r>
            <a:r>
              <a:rPr lang="en-US" b="1" dirty="0" smtClean="0"/>
              <a:t>Export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Photos </a:t>
            </a:r>
            <a:r>
              <a:rPr lang="en-US" dirty="0"/>
              <a:t>exported from </a:t>
            </a:r>
            <a:r>
              <a:rPr lang="en-US" dirty="0" smtClean="0"/>
              <a:t>Lightroom</a:t>
            </a:r>
          </a:p>
          <a:p>
            <a:pPr marL="742950" lvl="2" indent="-342900"/>
            <a:r>
              <a:rPr lang="en-US" b="1" dirty="0" smtClean="0"/>
              <a:t>D</a:t>
            </a:r>
            <a:r>
              <a:rPr lang="en-US" b="1" dirty="0"/>
              <a:t>:\</a:t>
            </a:r>
            <a:r>
              <a:rPr lang="en-US" b="1" dirty="0" smtClean="0"/>
              <a:t>Photos\Export</a:t>
            </a:r>
            <a:endParaRPr lang="en-US" b="1" dirty="0"/>
          </a:p>
          <a:p>
            <a:r>
              <a:rPr lang="en-US" sz="2800" dirty="0" smtClean="0"/>
              <a:t>Each folder maps to an online album. The example shows folder </a:t>
            </a:r>
            <a:r>
              <a:rPr lang="en-US" sz="2800" b="1" dirty="0" smtClean="0"/>
              <a:t>20130109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Note the naming convention: year, month, day. This ensures that folders are sorted </a:t>
            </a:r>
            <a:r>
              <a:rPr lang="en-US" sz="2800" b="1" dirty="0" smtClean="0"/>
              <a:t>old</a:t>
            </a:r>
            <a:r>
              <a:rPr lang="en-US" sz="2800" dirty="0" smtClean="0"/>
              <a:t> to </a:t>
            </a:r>
            <a:r>
              <a:rPr lang="en-US" sz="2800" b="1" dirty="0" smtClean="0"/>
              <a:t>new</a:t>
            </a:r>
            <a:r>
              <a:rPr lang="en-US" sz="2800" dirty="0" smtClean="0"/>
              <a:t> so they are easy to identify.</a:t>
            </a:r>
          </a:p>
          <a:p>
            <a:r>
              <a:rPr lang="en-US" sz="2800" dirty="0" smtClean="0"/>
              <a:t>Exported photos contain all meta-data and are uploaded to </a:t>
            </a:r>
            <a:r>
              <a:rPr lang="en-US" sz="2800" b="1" dirty="0" err="1" smtClean="0"/>
              <a:t>GoDaddy</a:t>
            </a:r>
            <a:r>
              <a:rPr lang="en-US" sz="2800" dirty="0" smtClean="0"/>
              <a:t> for backup.</a:t>
            </a:r>
            <a:endParaRPr lang="en-US" sz="2800" dirty="0"/>
          </a:p>
        </p:txBody>
      </p:sp>
      <p:pic>
        <p:nvPicPr>
          <p:cNvPr id="4098" name="Picture 2" descr="D:\Temp\adi\screen1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14500"/>
            <a:ext cx="2362200" cy="293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448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 4: Publish Photos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5600" y="1600200"/>
            <a:ext cx="6019800" cy="4953000"/>
          </a:xfrm>
        </p:spPr>
        <p:txBody>
          <a:bodyPr>
            <a:normAutofit fontScale="92500" lnSpcReduction="10000"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Subfolder </a:t>
            </a:r>
            <a:r>
              <a:rPr lang="en-US" b="1" dirty="0" smtClean="0"/>
              <a:t>Publish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Photos for the web are in folder:</a:t>
            </a:r>
            <a:endParaRPr lang="en-US" dirty="0"/>
          </a:p>
          <a:p>
            <a:pPr marL="742950" lvl="2" indent="-342900"/>
            <a:r>
              <a:rPr lang="en-US" b="1" dirty="0" smtClean="0"/>
              <a:t>D</a:t>
            </a:r>
            <a:r>
              <a:rPr lang="en-US" b="1" dirty="0"/>
              <a:t>:\</a:t>
            </a:r>
            <a:r>
              <a:rPr lang="en-US" b="1" dirty="0" smtClean="0"/>
              <a:t>Photos\Publish</a:t>
            </a:r>
            <a:endParaRPr lang="en-US" b="1" dirty="0"/>
          </a:p>
          <a:p>
            <a:r>
              <a:rPr lang="en-US" sz="2800" dirty="0" smtClean="0"/>
              <a:t>You will find multiple trees here, each optimized for a specific size. </a:t>
            </a:r>
          </a:p>
          <a:p>
            <a:r>
              <a:rPr lang="en-US" sz="2800" dirty="0" smtClean="0"/>
              <a:t>The example shows “thumbnails” of </a:t>
            </a:r>
            <a:r>
              <a:rPr lang="en-US" sz="2800" b="1" dirty="0" smtClean="0"/>
              <a:t>192</a:t>
            </a:r>
            <a:r>
              <a:rPr lang="en-US" sz="2800" dirty="0" smtClean="0"/>
              <a:t> pixels, and “previews” of </a:t>
            </a:r>
            <a:r>
              <a:rPr lang="en-US" sz="2800" b="1" dirty="0" smtClean="0"/>
              <a:t>960</a:t>
            </a:r>
            <a:r>
              <a:rPr lang="en-US" sz="2800" dirty="0" smtClean="0"/>
              <a:t> pixels.</a:t>
            </a:r>
            <a:endParaRPr lang="en-US" sz="2800" b="1" dirty="0" smtClean="0"/>
          </a:p>
          <a:p>
            <a:r>
              <a:rPr lang="en-US" sz="2800" dirty="0" smtClean="0"/>
              <a:t>Files are optimized (size vs. quality) for viewing on our website and stripped of all meta-data.</a:t>
            </a:r>
          </a:p>
          <a:p>
            <a:r>
              <a:rPr lang="en-US" sz="2800" dirty="0" smtClean="0"/>
              <a:t>Folders and files are generated and published to </a:t>
            </a:r>
            <a:r>
              <a:rPr lang="en-US" sz="2800" b="1" dirty="0" err="1" smtClean="0"/>
              <a:t>GoDaddy</a:t>
            </a:r>
            <a:r>
              <a:rPr lang="en-US" sz="2800" dirty="0" smtClean="0"/>
              <a:t> automatically.</a:t>
            </a:r>
            <a:endParaRPr lang="en-US" sz="2800" dirty="0"/>
          </a:p>
        </p:txBody>
      </p:sp>
      <p:pic>
        <p:nvPicPr>
          <p:cNvPr id="5122" name="Picture 2" descr="D:\Temp\adi\screen1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39900"/>
            <a:ext cx="2387600" cy="374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006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Managing the master library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Phase II: Let’s ensure we file and process our original photos properly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47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953</TotalTime>
  <Words>1035</Words>
  <Application>Microsoft Office PowerPoint</Application>
  <PresentationFormat>On-screen Show (4:3)</PresentationFormat>
  <Paragraphs>182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Master Photo Library</vt:lpstr>
      <vt:lpstr>Introduction</vt:lpstr>
      <vt:lpstr>Preparations</vt:lpstr>
      <vt:lpstr>Preparations</vt:lpstr>
      <vt:lpstr>Note 1: Lightroom Catalogs</vt:lpstr>
      <vt:lpstr>Note 2: Lightroom Library</vt:lpstr>
      <vt:lpstr>Note 3: Lightroom Export</vt:lpstr>
      <vt:lpstr>Note 4: Publish Photos</vt:lpstr>
      <vt:lpstr>Managing the master library</vt:lpstr>
      <vt:lpstr>Adobe Photoshop Lightroom 4</vt:lpstr>
      <vt:lpstr>Lightroom: Create Catalog</vt:lpstr>
      <vt:lpstr>Lightroom step 1: import photos</vt:lpstr>
      <vt:lpstr>Review important settings “Import”</vt:lpstr>
      <vt:lpstr>Review all settings “Import”</vt:lpstr>
      <vt:lpstr>Lightroom step 2: filter photos </vt:lpstr>
      <vt:lpstr>Example filter photos</vt:lpstr>
      <vt:lpstr>Lightroom step 3: improve photos </vt:lpstr>
      <vt:lpstr>Example: cropping undesired elements</vt:lpstr>
      <vt:lpstr>Lightroom step 4: tag meta-data</vt:lpstr>
      <vt:lpstr>What, When, Where, Who, Why</vt:lpstr>
      <vt:lpstr>What, When, Where, Who, Why</vt:lpstr>
      <vt:lpstr>Lightroom 4: exporting data</vt:lpstr>
      <vt:lpstr>Review settings “Export”</vt:lpstr>
      <vt:lpstr>PUBLISH TO THE CLOUD</vt:lpstr>
      <vt:lpstr>Ariel Cloud Manager</vt:lpstr>
      <vt:lpstr>Ariel.Cloud.Manager</vt:lpstr>
      <vt:lpstr>Results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Uploading Photo Albums</dc:title>
  <dc:creator>Rudolf J.C. Buijs</dc:creator>
  <cp:lastModifiedBy>Rudolf J.C. Buijs</cp:lastModifiedBy>
  <cp:revision>80</cp:revision>
  <dcterms:created xsi:type="dcterms:W3CDTF">2013-01-07T19:34:11Z</dcterms:created>
  <dcterms:modified xsi:type="dcterms:W3CDTF">2013-01-09T21:07:33Z</dcterms:modified>
</cp:coreProperties>
</file>